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9" r:id="rId11"/>
    <p:sldId id="268" r:id="rId12"/>
    <p:sldId id="270" r:id="rId13"/>
    <p:sldId id="271" r:id="rId14"/>
    <p:sldId id="272" r:id="rId15"/>
    <p:sldId id="26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COVID-19 and schools: </a:t>
            </a:r>
            <a:br>
              <a:rPr lang="en-US" dirty="0" smtClean="0"/>
            </a:br>
            <a:r>
              <a:rPr lang="en-US" dirty="0" smtClean="0"/>
              <a:t>Data &amp;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Emily Oster</a:t>
            </a:r>
          </a:p>
          <a:p>
            <a:r>
              <a:rPr lang="en-US" dirty="0" smtClean="0"/>
              <a:t>Professor of Economics</a:t>
            </a:r>
          </a:p>
          <a:p>
            <a:r>
              <a:rPr lang="en-US" dirty="0" smtClean="0"/>
              <a:t>Brown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5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590" y="99753"/>
            <a:ext cx="3005883" cy="1603941"/>
          </a:xfrm>
        </p:spPr>
        <p:txBody>
          <a:bodyPr/>
          <a:lstStyle/>
          <a:p>
            <a:r>
              <a:rPr lang="en-US" dirty="0" smtClean="0"/>
              <a:t>By Race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98" y="2198051"/>
            <a:ext cx="5526206" cy="39783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7884" y="2198050"/>
            <a:ext cx="5133995" cy="397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41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10" y="258110"/>
            <a:ext cx="7729728" cy="1188720"/>
          </a:xfrm>
        </p:spPr>
        <p:txBody>
          <a:bodyPr/>
          <a:lstStyle/>
          <a:p>
            <a:r>
              <a:rPr lang="en-US" dirty="0" smtClean="0"/>
              <a:t>Case Distributions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61" y="1998734"/>
            <a:ext cx="5173313" cy="355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300" y="1998734"/>
            <a:ext cx="5173313" cy="3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2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10" y="258110"/>
            <a:ext cx="7729728" cy="1188720"/>
          </a:xfrm>
        </p:spPr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47" y="1998734"/>
            <a:ext cx="5602668" cy="355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9373" y="1998734"/>
            <a:ext cx="5620231" cy="3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3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10" y="258110"/>
            <a:ext cx="7729728" cy="1188720"/>
          </a:xfrm>
        </p:spPr>
        <p:txBody>
          <a:bodyPr/>
          <a:lstStyle/>
          <a:p>
            <a:r>
              <a:rPr lang="en-US" dirty="0" smtClean="0"/>
              <a:t>Comparison Rates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32" y="2395562"/>
            <a:ext cx="5337794" cy="34736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937" y="2395562"/>
            <a:ext cx="5277461" cy="343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58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87447"/>
          </a:xfrm>
        </p:spPr>
        <p:txBody>
          <a:bodyPr/>
          <a:lstStyle/>
          <a:p>
            <a:r>
              <a:rPr lang="en-US" dirty="0" smtClean="0"/>
              <a:t>Opt-in data (some of it)</a:t>
            </a:r>
          </a:p>
          <a:p>
            <a:r>
              <a:rPr lang="en-US" i="1" dirty="0" smtClean="0"/>
              <a:t>No contact tracing or details about in-school transmission</a:t>
            </a:r>
          </a:p>
          <a:p>
            <a:r>
              <a:rPr lang="en-US" dirty="0" smtClean="0"/>
              <a:t>What is the right comparison rate?</a:t>
            </a:r>
          </a:p>
          <a:p>
            <a:r>
              <a:rPr lang="en-US" dirty="0" smtClean="0"/>
              <a:t>Mitigation details 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3 versus 6 feet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Density? 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Types of ventilation</a:t>
            </a:r>
          </a:p>
          <a:p>
            <a:r>
              <a:rPr lang="en-US" dirty="0" smtClean="0"/>
              <a:t>Geographic diversity, other demographic diversity</a:t>
            </a:r>
            <a:endParaRPr lang="en-US" dirty="0"/>
          </a:p>
          <a:p>
            <a:pPr marL="571500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249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211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North Carolina</a:t>
            </a:r>
          </a:p>
          <a:p>
            <a:pPr lvl="1"/>
            <a:r>
              <a:rPr lang="en-US" dirty="0" smtClean="0"/>
              <a:t>90,000 people, 9 weeks</a:t>
            </a:r>
          </a:p>
          <a:p>
            <a:pPr lvl="1"/>
            <a:r>
              <a:rPr lang="en-US" dirty="0" smtClean="0"/>
              <a:t>~773 community-acquired infections, 32 school-acquired infections</a:t>
            </a:r>
          </a:p>
          <a:p>
            <a:pPr lvl="1"/>
            <a:r>
              <a:rPr lang="en-US" dirty="0" smtClean="0"/>
              <a:t>No student to staff transmission</a:t>
            </a:r>
          </a:p>
          <a:p>
            <a:r>
              <a:rPr lang="en-US" dirty="0" smtClean="0"/>
              <a:t>Wisconsin</a:t>
            </a:r>
          </a:p>
          <a:p>
            <a:pPr lvl="1"/>
            <a:r>
              <a:rPr lang="en-US" dirty="0" smtClean="0"/>
              <a:t>~5500 students + staff</a:t>
            </a:r>
          </a:p>
          <a:p>
            <a:pPr lvl="1"/>
            <a:r>
              <a:rPr lang="en-US" dirty="0" smtClean="0"/>
              <a:t>191 cases, 7 in-school transmission</a:t>
            </a:r>
          </a:p>
          <a:p>
            <a:r>
              <a:rPr lang="en-US" dirty="0" smtClean="0"/>
              <a:t>Wrestling tournament problematic.</a:t>
            </a:r>
          </a:p>
          <a:p>
            <a:r>
              <a:rPr lang="en-US" i="1" dirty="0" smtClean="0"/>
              <a:t>What’s missing?</a:t>
            </a:r>
          </a:p>
          <a:p>
            <a:pPr lvl="1"/>
            <a:r>
              <a:rPr lang="en-US" i="1" dirty="0" smtClean="0"/>
              <a:t>Detailed Guidance, more data, more tracking.</a:t>
            </a:r>
            <a:endParaRPr lang="en-US" i="1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3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22999"/>
          </a:xfrm>
        </p:spPr>
        <p:txBody>
          <a:bodyPr/>
          <a:lstStyle/>
          <a:p>
            <a:r>
              <a:rPr lang="en-US" dirty="0" smtClean="0"/>
              <a:t>March 2020: Nearly all schools in the US and Europe closed for in-person learning</a:t>
            </a:r>
          </a:p>
          <a:p>
            <a:pPr lvl="1"/>
            <a:r>
              <a:rPr lang="en-US" dirty="0" smtClean="0"/>
              <a:t>Exception: Sweden</a:t>
            </a:r>
          </a:p>
          <a:p>
            <a:r>
              <a:rPr lang="en-US" dirty="0" smtClean="0"/>
              <a:t>Late Spring/Summer, 2020: Some schools in Europe, UK reopened</a:t>
            </a:r>
          </a:p>
          <a:p>
            <a:r>
              <a:rPr lang="en-US" dirty="0" smtClean="0"/>
              <a:t>August/September, 2020: Some US schools reopened (Georgia, Indiana, Florida,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Fall 2020: School openings ebb &amp; flow</a:t>
            </a:r>
          </a:p>
          <a:p>
            <a:r>
              <a:rPr lang="en-US" dirty="0" smtClean="0"/>
              <a:t>Winter 2021: Push for more opening continues.</a:t>
            </a:r>
          </a:p>
          <a:p>
            <a:r>
              <a:rPr lang="en-US" dirty="0" smtClean="0"/>
              <a:t>2021-2022: Uncertain.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5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Burbio</a:t>
            </a:r>
            <a:r>
              <a:rPr lang="en-US" dirty="0" smtClean="0"/>
              <a:t> Opening Data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000" y="2278263"/>
            <a:ext cx="7261999" cy="415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16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UK, Germany, Spain</a:t>
            </a:r>
          </a:p>
          <a:p>
            <a:r>
              <a:rPr lang="en-US" dirty="0" smtClean="0"/>
              <a:t>Generally very reassuring</a:t>
            </a:r>
          </a:p>
          <a:p>
            <a:r>
              <a:rPr lang="en-US" dirty="0" smtClean="0"/>
              <a:t>But…low rates in Europe, totally different infrastructure</a:t>
            </a:r>
          </a:p>
          <a:p>
            <a:r>
              <a:rPr lang="en-US" dirty="0" smtClean="0"/>
              <a:t>Main concern was this wasn’t relevant to the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42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Data Collection in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August: Schools opening in Georgia, Indiana, elsewhere</a:t>
            </a:r>
          </a:p>
          <a:p>
            <a:pPr lvl="1"/>
            <a:r>
              <a:rPr lang="en-US" dirty="0" smtClean="0"/>
              <a:t>European data encouraging but unclear how relevant.</a:t>
            </a:r>
          </a:p>
          <a:p>
            <a:r>
              <a:rPr lang="en-US" dirty="0" smtClean="0"/>
              <a:t>Three key questions:</a:t>
            </a:r>
          </a:p>
          <a:p>
            <a:pPr marL="571500" lvl="1" indent="-342900">
              <a:buAutoNum type="arabicPeriod"/>
            </a:pPr>
            <a:r>
              <a:rPr lang="en-US" dirty="0" smtClean="0"/>
              <a:t>Are Schools “Super-spreaders?”</a:t>
            </a:r>
          </a:p>
          <a:p>
            <a:pPr marL="571500" lvl="1" indent="-342900">
              <a:buAutoNum type="arabicPeriod"/>
            </a:pPr>
            <a:r>
              <a:rPr lang="en-US" dirty="0" smtClean="0"/>
              <a:t>What mitigation factors matter?</a:t>
            </a:r>
          </a:p>
          <a:p>
            <a:pPr marL="571500" lvl="1" indent="-342900">
              <a:buAutoNum type="arabicPeriod"/>
            </a:pPr>
            <a:r>
              <a:rPr lang="en-US" dirty="0" smtClean="0"/>
              <a:t>What type of spread occurs in school? Between whom? </a:t>
            </a:r>
          </a:p>
          <a:p>
            <a:r>
              <a:rPr lang="en-US" dirty="0" smtClean="0"/>
              <a:t>August reopening: No centralized data collection planned, either at Federal or most State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7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School Response Dashboard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827264" cy="3322181"/>
          </a:xfrm>
        </p:spPr>
        <p:txBody>
          <a:bodyPr>
            <a:normAutofit/>
          </a:bodyPr>
          <a:lstStyle/>
          <a:p>
            <a:r>
              <a:rPr lang="en-US" dirty="0" smtClean="0"/>
              <a:t>Joint effort between School Superintendents Association, two principal associations, </a:t>
            </a:r>
            <a:r>
              <a:rPr lang="en-US" dirty="0" err="1" smtClean="0"/>
              <a:t>Qualtrics</a:t>
            </a:r>
            <a:r>
              <a:rPr lang="en-US" dirty="0" smtClean="0"/>
              <a:t>, team from Brown</a:t>
            </a:r>
          </a:p>
          <a:p>
            <a:r>
              <a:rPr lang="en-US" dirty="0" smtClean="0"/>
              <a:t>Key data: opening details (# in-person students, staff), mitigation, ongoing tracking of COVID cases.</a:t>
            </a:r>
          </a:p>
          <a:p>
            <a:r>
              <a:rPr lang="en-US" dirty="0" smtClean="0"/>
              <a:t>Data Approach:</a:t>
            </a:r>
          </a:p>
          <a:p>
            <a:pPr lvl="1"/>
            <a:r>
              <a:rPr lang="en-US" dirty="0" smtClean="0"/>
              <a:t>Initial: opt-in by schools &amp; districts</a:t>
            </a:r>
          </a:p>
          <a:p>
            <a:pPr lvl="1"/>
            <a:r>
              <a:rPr lang="en-US" dirty="0" smtClean="0"/>
              <a:t>Current: opt-in + several states with consistent data.</a:t>
            </a:r>
          </a:p>
          <a:p>
            <a:pPr lvl="1"/>
            <a:r>
              <a:rPr lang="en-US" dirty="0" smtClean="0"/>
              <a:t>Ongoing: attempts to add new states. </a:t>
            </a:r>
          </a:p>
          <a:p>
            <a:r>
              <a:rPr lang="en-US" dirty="0" smtClean="0"/>
              <a:t>Biweekly data collection, “fast” posting.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10" y="258110"/>
            <a:ext cx="7729728" cy="1188720"/>
          </a:xfrm>
        </p:spPr>
        <p:txBody>
          <a:bodyPr/>
          <a:lstStyle/>
          <a:p>
            <a:r>
              <a:rPr lang="en-US" dirty="0" smtClean="0"/>
              <a:t>Dashboard Data &amp; Results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682" y="1767973"/>
            <a:ext cx="6738575" cy="452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5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10" y="258110"/>
            <a:ext cx="7729728" cy="1188720"/>
          </a:xfrm>
        </p:spPr>
        <p:txBody>
          <a:bodyPr/>
          <a:lstStyle/>
          <a:p>
            <a:r>
              <a:rPr lang="en-US" dirty="0" smtClean="0"/>
              <a:t>Dashboard Data &amp; 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877" y="1739828"/>
            <a:ext cx="6445126" cy="459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52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62" y="0"/>
            <a:ext cx="3005883" cy="1603941"/>
          </a:xfrm>
        </p:spPr>
        <p:txBody>
          <a:bodyPr/>
          <a:lstStyle/>
          <a:p>
            <a:r>
              <a:rPr lang="en-US" dirty="0" smtClean="0"/>
              <a:t>State Data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013" y="59649"/>
            <a:ext cx="4437028" cy="32816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495" y="3433532"/>
            <a:ext cx="4413983" cy="32646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3843" y="3433532"/>
            <a:ext cx="4591722" cy="326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3632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349</TotalTime>
  <Words>368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Parcel</vt:lpstr>
      <vt:lpstr>COVID-19 and schools:  Data &amp; Evidence</vt:lpstr>
      <vt:lpstr>Setting The Stage: Timeline</vt:lpstr>
      <vt:lpstr>Burbio Opening Data</vt:lpstr>
      <vt:lpstr>European Data</vt:lpstr>
      <vt:lpstr>Motivation for Data Collection in US</vt:lpstr>
      <vt:lpstr>COVID-19 School Response Dashboard</vt:lpstr>
      <vt:lpstr>Dashboard Data &amp; Results</vt:lpstr>
      <vt:lpstr>Dashboard Data &amp; Results</vt:lpstr>
      <vt:lpstr>State Data</vt:lpstr>
      <vt:lpstr>By Race </vt:lpstr>
      <vt:lpstr>Case Distributions</vt:lpstr>
      <vt:lpstr>Mitigation</vt:lpstr>
      <vt:lpstr>Comparison Rates</vt:lpstr>
      <vt:lpstr>Limitations</vt:lpstr>
      <vt:lpstr>New Data </vt:lpstr>
    </vt:vector>
  </TitlesOfParts>
  <Company>Brown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and schools:  Data &amp; Evidence</dc:title>
  <dc:creator>Oster, Emily</dc:creator>
  <cp:lastModifiedBy>Oster, Emily</cp:lastModifiedBy>
  <cp:revision>23</cp:revision>
  <dcterms:created xsi:type="dcterms:W3CDTF">2021-02-08T01:54:32Z</dcterms:created>
  <dcterms:modified xsi:type="dcterms:W3CDTF">2021-02-09T13:49:05Z</dcterms:modified>
</cp:coreProperties>
</file>